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1674" r:id="rId2"/>
    <p:sldId id="1548" r:id="rId3"/>
    <p:sldId id="1798" r:id="rId4"/>
    <p:sldId id="1442" r:id="rId5"/>
    <p:sldId id="1947" r:id="rId6"/>
    <p:sldId id="1618" r:id="rId7"/>
    <p:sldId id="1948" r:id="rId8"/>
    <p:sldId id="1949" r:id="rId9"/>
    <p:sldId id="1673" r:id="rId10"/>
    <p:sldId id="1633" r:id="rId11"/>
    <p:sldId id="1634" r:id="rId12"/>
    <p:sldId id="1635" r:id="rId13"/>
    <p:sldId id="1801" r:id="rId14"/>
    <p:sldId id="1802" r:id="rId15"/>
    <p:sldId id="1803" r:id="rId16"/>
    <p:sldId id="1807" r:id="rId17"/>
    <p:sldId id="1808" r:id="rId18"/>
    <p:sldId id="1809" r:id="rId19"/>
    <p:sldId id="1810" r:id="rId20"/>
    <p:sldId id="1950" r:id="rId21"/>
    <p:sldId id="1951" r:id="rId22"/>
    <p:sldId id="1952" r:id="rId23"/>
    <p:sldId id="1953" r:id="rId24"/>
    <p:sldId id="1954" r:id="rId25"/>
    <p:sldId id="1955" r:id="rId26"/>
    <p:sldId id="1956" r:id="rId27"/>
    <p:sldId id="1957" r:id="rId28"/>
    <p:sldId id="1960" r:id="rId29"/>
    <p:sldId id="1958" r:id="rId30"/>
    <p:sldId id="1959" r:id="rId31"/>
    <p:sldId id="1965" r:id="rId32"/>
    <p:sldId id="1961" r:id="rId33"/>
    <p:sldId id="1962" r:id="rId34"/>
    <p:sldId id="1963" r:id="rId35"/>
    <p:sldId id="1964" r:id="rId36"/>
    <p:sldId id="1670" r:id="rId37"/>
    <p:sldId id="1671" r:id="rId38"/>
    <p:sldId id="1672" r:id="rId39"/>
    <p:sldId id="292" r:id="rId40"/>
    <p:sldId id="29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p:cViewPr varScale="1">
        <p:scale>
          <a:sx n="99" d="100"/>
          <a:sy n="99" d="100"/>
        </p:scale>
        <p:origin x="948" y="264"/>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1/22/2026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Gossett </a:t>
            </a:r>
            <a:r>
              <a:rPr lang="en-US"/>
              <a:t>~ January 25, 2025 (AM)</a:t>
            </a:r>
          </a:p>
        </p:txBody>
      </p:sp>
      <p:sp>
        <p:nvSpPr>
          <p:cNvPr id="4" name="Slide Number Placeholder 3"/>
          <p:cNvSpPr>
            <a:spLocks noGrp="1"/>
          </p:cNvSpPr>
          <p:nvPr>
            <p:ph type="sldNum" sz="quarter" idx="5"/>
          </p:nvPr>
        </p:nvSpPr>
        <p:spPr/>
        <p:txBody>
          <a:bodyPr/>
          <a:lstStyle/>
          <a:p>
            <a:fld id="{5FE381B2-66CF-4101-8317-0531AEB1D31C}" type="slidenum">
              <a:rPr lang="en-US" smtClean="0"/>
              <a:t>1</a:t>
            </a:fld>
            <a:endParaRPr lang="en-US"/>
          </a:p>
        </p:txBody>
      </p:sp>
    </p:spTree>
    <p:extLst>
      <p:ext uri="{BB962C8B-B14F-4D97-AF65-F5344CB8AC3E}">
        <p14:creationId xmlns:p14="http://schemas.microsoft.com/office/powerpoint/2010/main" val="406027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36</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37</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38</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39</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40</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1/22/2026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1/22/2026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1/22/2026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tudylight.org/desk/?query=mt+10:33&amp;t=kjv&amp;sr=1&amp;l=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0B54A6-C50A-C369-7B70-74DFEE8A8010}"/>
              </a:ext>
            </a:extLst>
          </p:cNvPr>
          <p:cNvPicPr>
            <a:picLocks noChangeAspect="1"/>
          </p:cNvPicPr>
          <p:nvPr/>
        </p:nvPicPr>
        <p:blipFill>
          <a:blip r:embed="rId3"/>
          <a:stretch>
            <a:fillRect/>
          </a:stretch>
        </p:blipFill>
        <p:spPr>
          <a:xfrm>
            <a:off x="0" y="13215"/>
            <a:ext cx="12192000" cy="6831571"/>
          </a:xfrm>
          <a:prstGeom prst="rect">
            <a:avLst/>
          </a:prstGeom>
        </p:spPr>
      </p:pic>
      <p:sp>
        <p:nvSpPr>
          <p:cNvPr id="3" name="Content Placeholder 2"/>
          <p:cNvSpPr>
            <a:spLocks noGrp="1"/>
          </p:cNvSpPr>
          <p:nvPr>
            <p:ph sz="quarter" idx="13"/>
          </p:nvPr>
        </p:nvSpPr>
        <p:spPr>
          <a:xfrm>
            <a:off x="0" y="5727244"/>
            <a:ext cx="12192000" cy="1124465"/>
          </a:xfrm>
        </p:spPr>
        <p:txBody>
          <a:bodyPr>
            <a:noAutofit/>
          </a:bodyPr>
          <a:lstStyle/>
          <a:p>
            <a:pPr marL="0" indent="0" algn="ctr">
              <a:buClr>
                <a:srgbClr val="A379BB">
                  <a:lumMod val="75000"/>
                </a:srgbClr>
              </a:buClr>
              <a:buNone/>
            </a:pPr>
            <a:r>
              <a:rPr lang="en-US" sz="7500" b="1" i="1" dirty="0">
                <a:solidFill>
                  <a:schemeClr val="bg1"/>
                </a:solidFill>
                <a:effectLst>
                  <a:outerShdw blurRad="38100" dist="38100" dir="2700000" algn="tl">
                    <a:srgbClr val="000000">
                      <a:alpha val="43137"/>
                    </a:srgbClr>
                  </a:outerShdw>
                </a:effectLst>
              </a:rPr>
              <a:t>John 4: 22-24 </a:t>
            </a:r>
          </a:p>
        </p:txBody>
      </p:sp>
      <p:sp>
        <p:nvSpPr>
          <p:cNvPr id="4" name="Title 3"/>
          <p:cNvSpPr>
            <a:spLocks noGrp="1"/>
          </p:cNvSpPr>
          <p:nvPr>
            <p:ph type="title"/>
          </p:nvPr>
        </p:nvSpPr>
        <p:spPr>
          <a:xfrm>
            <a:off x="0" y="0"/>
            <a:ext cx="12192000" cy="6019800"/>
          </a:xfrm>
        </p:spPr>
        <p:txBody>
          <a:bodyPr/>
          <a:lstStyle/>
          <a:p>
            <a:pPr marL="0" indent="0" algn="ctr">
              <a:buNone/>
            </a:pPr>
            <a:r>
              <a:rPr lang="en-US" sz="11500" i="1" dirty="0">
                <a:solidFill>
                  <a:schemeClr val="bg1"/>
                </a:solidFill>
                <a:effectLst>
                  <a:outerShdw blurRad="38100" dist="38100" dir="2700000" algn="tl">
                    <a:srgbClr val="000000">
                      <a:alpha val="43137"/>
                    </a:srgbClr>
                  </a:outerShdw>
                  <a:reflection blurRad="6350" stA="55000" endA="300" endPos="45500" dir="5400000" sy="-100000" algn="bl" rotWithShape="0"/>
                </a:effectLst>
              </a:rPr>
              <a:t>Pleasing God in</a:t>
            </a:r>
            <a:endParaRPr lang="en-US" sz="11500" i="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600200"/>
            <a:ext cx="12192000" cy="5220730"/>
          </a:xfrm>
        </p:spPr>
        <p:txBody>
          <a:bodyPr>
            <a:noAutofit/>
          </a:bodyPr>
          <a:lstStyle/>
          <a:p>
            <a:pPr marL="45720" indent="0">
              <a:lnSpc>
                <a:spcPct val="80000"/>
              </a:lnSpc>
              <a:buClr>
                <a:srgbClr val="C00000"/>
              </a:buClr>
              <a:buNone/>
            </a:pPr>
            <a:r>
              <a:rPr lang="en-US" sz="6600" b="1" dirty="0">
                <a:effectLst>
                  <a:outerShdw blurRad="38100" dist="38100" dir="2700000" algn="tl">
                    <a:srgbClr val="000000">
                      <a:alpha val="43137"/>
                    </a:srgbClr>
                  </a:outerShdw>
                </a:effectLst>
              </a:rPr>
              <a:t>Acts 1:13-14 NASB 1995</a:t>
            </a:r>
          </a:p>
          <a:p>
            <a:pPr marL="45720" indent="0">
              <a:buNone/>
            </a:pPr>
            <a:r>
              <a:rPr lang="en-US" sz="6300" b="1" i="1" baseline="30000" dirty="0"/>
              <a:t>13 </a:t>
            </a:r>
            <a:r>
              <a:rPr lang="en-US" sz="6300" i="1" dirty="0"/>
              <a:t>When they had entered the city, they went up to the upper room where they were staying; </a:t>
            </a:r>
            <a:endParaRPr lang="en-US" sz="6300" dirty="0"/>
          </a:p>
        </p:txBody>
      </p:sp>
      <p:sp>
        <p:nvSpPr>
          <p:cNvPr id="4" name="Title 3"/>
          <p:cNvSpPr>
            <a:spLocks noGrp="1"/>
          </p:cNvSpPr>
          <p:nvPr>
            <p:ph type="title"/>
          </p:nvPr>
        </p:nvSpPr>
        <p:spPr>
          <a:xfrm>
            <a:off x="0" y="0"/>
            <a:ext cx="12192000" cy="12192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item #1:  Praying</a:t>
            </a:r>
          </a:p>
        </p:txBody>
      </p:sp>
    </p:spTree>
    <p:extLst>
      <p:ext uri="{BB962C8B-B14F-4D97-AF65-F5344CB8AC3E}">
        <p14:creationId xmlns:p14="http://schemas.microsoft.com/office/powerpoint/2010/main" val="1394343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1:13-14 NASB 1995</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268200" cy="5863590"/>
          </a:xfrm>
        </p:spPr>
        <p:txBody>
          <a:bodyPr>
            <a:noAutofit/>
          </a:bodyPr>
          <a:lstStyle/>
          <a:p>
            <a:pPr marL="45720" indent="0">
              <a:buClr>
                <a:srgbClr val="A379BB">
                  <a:lumMod val="75000"/>
                </a:srgbClr>
              </a:buClr>
              <a:buNone/>
              <a:defRPr/>
            </a:pPr>
            <a:r>
              <a:rPr kumimoji="0" lang="en-US" sz="63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that is, Peter and John and James and Andrew, Philip and Thomas, Bartholomew and Matthew, James the son of Alphaeus, and Simon the Zealot, and Judas the son of James. </a:t>
            </a:r>
            <a:endParaRPr lang="en-US" sz="6300" dirty="0">
              <a:solidFill>
                <a:prstClr val="black">
                  <a:lumMod val="75000"/>
                  <a:lumOff val="25000"/>
                </a:prstClr>
              </a:solidFill>
              <a:latin typeface="Trebuchet MS"/>
            </a:endParaRPr>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1:13-14 NASB 1995</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63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14 </a:t>
            </a:r>
            <a:r>
              <a:rPr kumimoji="0" lang="en-US" sz="63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These all with one mind were continually devoting themselves to prayer, along with the  women, and Mary the mother of Jesus, and with His brothers</a:t>
            </a:r>
            <a:r>
              <a:rPr kumimoji="0" lang="en-US" sz="63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t>
            </a:r>
            <a:endParaRPr lang="en-US" sz="6300" dirty="0">
              <a:solidFill>
                <a:prstClr val="black">
                  <a:lumMod val="75000"/>
                  <a:lumOff val="25000"/>
                </a:prstClr>
              </a:solidFill>
              <a:latin typeface="Trebuchet MS"/>
            </a:endParaRPr>
          </a:p>
        </p:txBody>
      </p:sp>
    </p:spTree>
    <p:extLst>
      <p:ext uri="{BB962C8B-B14F-4D97-AF65-F5344CB8AC3E}">
        <p14:creationId xmlns:p14="http://schemas.microsoft.com/office/powerpoint/2010/main" val="4169762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371600"/>
            <a:ext cx="12192000" cy="5449330"/>
          </a:xfrm>
        </p:spPr>
        <p:txBody>
          <a:bodyPr>
            <a:noAutofit/>
          </a:bodyPr>
          <a:lstStyle/>
          <a:p>
            <a:pPr marL="45720" indent="0">
              <a:lnSpc>
                <a:spcPct val="80000"/>
              </a:lnSpc>
              <a:buClr>
                <a:srgbClr val="C00000"/>
              </a:buClr>
              <a:buNone/>
            </a:pPr>
            <a:r>
              <a:rPr lang="en-US" sz="6000" b="1" dirty="0">
                <a:effectLst>
                  <a:outerShdw blurRad="38100" dist="38100" dir="2700000" algn="tl">
                    <a:srgbClr val="000000">
                      <a:alpha val="43137"/>
                    </a:srgbClr>
                  </a:outerShdw>
                </a:effectLst>
              </a:rPr>
              <a:t>Ephesians 5:17-19 NASB 1995</a:t>
            </a:r>
            <a:endParaRPr lang="en-US" sz="6000" dirty="0"/>
          </a:p>
          <a:p>
            <a:pPr marL="45720" indent="0">
              <a:buNone/>
            </a:pPr>
            <a:r>
              <a:rPr lang="en-US" sz="6600" b="1" i="1" baseline="30000" dirty="0"/>
              <a:t>17 </a:t>
            </a:r>
            <a:r>
              <a:rPr lang="en-US" sz="6600" i="1" dirty="0"/>
              <a:t>So then do not be foolish, but understand what the will of the Lord is. </a:t>
            </a:r>
            <a:endParaRPr lang="en-US" sz="6600" dirty="0"/>
          </a:p>
        </p:txBody>
      </p:sp>
      <p:sp>
        <p:nvSpPr>
          <p:cNvPr id="4" name="Title 3"/>
          <p:cNvSpPr>
            <a:spLocks noGrp="1"/>
          </p:cNvSpPr>
          <p:nvPr>
            <p:ph type="title"/>
          </p:nvPr>
        </p:nvSpPr>
        <p:spPr>
          <a:xfrm>
            <a:off x="0" y="0"/>
            <a:ext cx="12192000" cy="12192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Item #2:  Singing</a:t>
            </a:r>
          </a:p>
        </p:txBody>
      </p:sp>
    </p:spTree>
    <p:extLst>
      <p:ext uri="{BB962C8B-B14F-4D97-AF65-F5344CB8AC3E}">
        <p14:creationId xmlns:p14="http://schemas.microsoft.com/office/powerpoint/2010/main" val="2592294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latin typeface="Trebuchet MS"/>
              </a:rPr>
              <a:t>Ephesians 5:17-19 NASB 1995</a:t>
            </a:r>
            <a:endParaRPr lang="en-US" sz="60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838200"/>
            <a:ext cx="12192000" cy="6015990"/>
          </a:xfrm>
        </p:spPr>
        <p:txBody>
          <a:bodyPr>
            <a:noAutofit/>
          </a:bodyPr>
          <a:lstStyle/>
          <a:p>
            <a:pPr marL="45720" indent="0">
              <a:buClr>
                <a:srgbClr val="A379BB">
                  <a:lumMod val="75000"/>
                </a:srgbClr>
              </a:buClr>
              <a:buNone/>
              <a:defRPr/>
            </a:pPr>
            <a:r>
              <a:rPr kumimoji="0" lang="en-US" sz="66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18 </a:t>
            </a:r>
            <a:r>
              <a:rPr kumimoji="0" lang="en-US" sz="66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do not get drunk with </a:t>
            </a:r>
            <a:r>
              <a:rPr lang="en-US" sz="6600" i="1" dirty="0">
                <a:solidFill>
                  <a:prstClr val="black">
                    <a:lumMod val="75000"/>
                    <a:lumOff val="25000"/>
                  </a:prstClr>
                </a:solidFill>
                <a:latin typeface="Trebuchet MS"/>
              </a:rPr>
              <a:t>wine,</a:t>
            </a:r>
            <a:r>
              <a:rPr kumimoji="0" lang="en-US" sz="66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that is dissipation, but be filled with the Spirit, </a:t>
            </a:r>
            <a:r>
              <a:rPr kumimoji="0" lang="en-US" sz="66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19 </a:t>
            </a:r>
            <a:r>
              <a:rPr kumimoji="0" lang="en-US" sz="66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speaking to one another in psalms and hymns and spiritual songs, </a:t>
            </a:r>
            <a:endParaRPr lang="en-US" sz="6600" dirty="0">
              <a:solidFill>
                <a:prstClr val="black">
                  <a:lumMod val="75000"/>
                  <a:lumOff val="25000"/>
                </a:prstClr>
              </a:solidFill>
              <a:latin typeface="Trebuchet MS"/>
            </a:endParaRPr>
          </a:p>
        </p:txBody>
      </p:sp>
    </p:spTree>
    <p:extLst>
      <p:ext uri="{BB962C8B-B14F-4D97-AF65-F5344CB8AC3E}">
        <p14:creationId xmlns:p14="http://schemas.microsoft.com/office/powerpoint/2010/main" val="69925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Ephesians 5:17-19 NASB 1995</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Clr>
                <a:srgbClr val="A379BB">
                  <a:lumMod val="75000"/>
                </a:srgbClr>
              </a:buClr>
              <a:buNone/>
              <a:defRPr/>
            </a:pPr>
            <a:r>
              <a:rPr kumimoji="0" lang="en-US" sz="66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singing and making melody with your heart to the Lord; </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144597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295400"/>
            <a:ext cx="12192000" cy="5562600"/>
          </a:xfrm>
        </p:spPr>
        <p:txBody>
          <a:bodyPr>
            <a:noAutofit/>
          </a:bodyPr>
          <a:lstStyle/>
          <a:p>
            <a:pPr marL="45720" indent="0">
              <a:lnSpc>
                <a:spcPct val="80000"/>
              </a:lnSpc>
              <a:buClr>
                <a:srgbClr val="C00000"/>
              </a:buClr>
              <a:buNone/>
            </a:pPr>
            <a:r>
              <a:rPr lang="en-US" sz="6000" b="1" dirty="0">
                <a:effectLst>
                  <a:outerShdw blurRad="38100" dist="38100" dir="2700000" algn="tl">
                    <a:srgbClr val="000000">
                      <a:alpha val="43137"/>
                    </a:srgbClr>
                  </a:outerShdw>
                </a:effectLst>
              </a:rPr>
              <a:t>2 Corinthians 9:5-8 NASB 1995</a:t>
            </a:r>
          </a:p>
          <a:p>
            <a:pPr marL="45720" indent="0">
              <a:buNone/>
            </a:pPr>
            <a:r>
              <a:rPr lang="en-US" sz="6000" b="1" i="1" baseline="30000" dirty="0"/>
              <a:t>5 </a:t>
            </a:r>
            <a:r>
              <a:rPr lang="en-US" sz="6000" i="1" dirty="0"/>
              <a:t>So I thought it necessary to urge the brethren that they would go on ahead to you and arrange beforehand your previously promised bountiful gift, </a:t>
            </a:r>
            <a:endParaRPr lang="en-US" sz="6000" dirty="0"/>
          </a:p>
        </p:txBody>
      </p:sp>
      <p:sp>
        <p:nvSpPr>
          <p:cNvPr id="4" name="Title 3"/>
          <p:cNvSpPr>
            <a:spLocks noGrp="1"/>
          </p:cNvSpPr>
          <p:nvPr>
            <p:ph type="title"/>
          </p:nvPr>
        </p:nvSpPr>
        <p:spPr>
          <a:xfrm>
            <a:off x="0" y="0"/>
            <a:ext cx="12192000" cy="10668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Item #3:  Giving</a:t>
            </a:r>
          </a:p>
        </p:txBody>
      </p:sp>
    </p:spTree>
    <p:extLst>
      <p:ext uri="{BB962C8B-B14F-4D97-AF65-F5344CB8AC3E}">
        <p14:creationId xmlns:p14="http://schemas.microsoft.com/office/powerpoint/2010/main" val="30895815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6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2 Corinthians 9:5-8 NASB 1995</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3590"/>
          </a:xfrm>
        </p:spPr>
        <p:txBody>
          <a:bodyPr>
            <a:noAutofit/>
          </a:bodyPr>
          <a:lstStyle/>
          <a:p>
            <a:pPr marL="45720" indent="0">
              <a:buClr>
                <a:srgbClr val="A379BB">
                  <a:lumMod val="75000"/>
                </a:srgbClr>
              </a:buClr>
              <a:buNone/>
              <a:defRPr/>
            </a:pPr>
            <a:r>
              <a:rPr kumimoji="0" lang="en-US" sz="60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so that the same would be ready as a bountiful gift and not affected by covetousness. </a:t>
            </a:r>
          </a:p>
          <a:p>
            <a:pPr marL="45720" indent="0">
              <a:buClr>
                <a:srgbClr val="A379BB">
                  <a:lumMod val="75000"/>
                </a:srgbClr>
              </a:buClr>
              <a:buNone/>
              <a:defRPr/>
            </a:pPr>
            <a:r>
              <a:rPr kumimoji="0" lang="en-US" sz="60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6 </a:t>
            </a:r>
            <a:r>
              <a:rPr kumimoji="0" lang="en-US" sz="60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Now this I say, he who sows sparingly will also reap sparingly,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080091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6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2 Corinthians 9:5-8 NASB 1995</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60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he who sows bountifully will also reap bountifully. </a:t>
            </a:r>
          </a:p>
          <a:p>
            <a:pPr marL="45720" indent="0">
              <a:buClr>
                <a:srgbClr val="A379BB">
                  <a:lumMod val="75000"/>
                </a:srgbClr>
              </a:buClr>
              <a:buNone/>
              <a:defRPr/>
            </a:pPr>
            <a:r>
              <a:rPr kumimoji="0" lang="en-US" sz="60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7 </a:t>
            </a:r>
            <a:r>
              <a:rPr kumimoji="0" lang="en-US" sz="60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Each one must do just as he has purposed in his heart, not grudgingly or under compulsion, for God loves a cheerful giver.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2695284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6200" i="1" dirty="0">
                <a:solidFill>
                  <a:srgbClr val="A31D6A"/>
                </a:solidFill>
                <a:effectLst>
                  <a:outerShdw blurRad="38100" dist="38100" dir="2700000" algn="tl">
                    <a:srgbClr val="000000">
                      <a:alpha val="43137"/>
                    </a:srgbClr>
                  </a:outerShdw>
                </a:effectLst>
                <a:latin typeface="Trebuchet MS"/>
              </a:rPr>
              <a:t>2 Corinthians 9:5-8 NASB 1995</a:t>
            </a:r>
            <a:endParaRPr lang="en-US" sz="6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Clr>
                <a:srgbClr val="A379BB">
                  <a:lumMod val="75000"/>
                </a:srgbClr>
              </a:buClr>
              <a:buNone/>
              <a:defRPr/>
            </a:pPr>
            <a:r>
              <a:rPr kumimoji="0" lang="en-US" sz="60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8 </a:t>
            </a:r>
            <a:r>
              <a:rPr kumimoji="0" lang="en-US" sz="60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God is able to make all grace abound to you, so that always having all sufficiency in everything, you may have an abundance for every good deed;</a:t>
            </a:r>
            <a:br>
              <a:rPr lang="en-US" sz="4400" dirty="0">
                <a:solidFill>
                  <a:prstClr val="black">
                    <a:lumMod val="75000"/>
                    <a:lumOff val="25000"/>
                  </a:prstClr>
                </a:solidFill>
              </a:rPr>
            </a:br>
            <a:br>
              <a:rPr lang="en-US" sz="4400" dirty="0"/>
            </a:br>
            <a:endParaRPr lang="en-US" sz="4400" dirty="0"/>
          </a:p>
        </p:txBody>
      </p:sp>
    </p:spTree>
    <p:extLst>
      <p:ext uri="{BB962C8B-B14F-4D97-AF65-F5344CB8AC3E}">
        <p14:creationId xmlns:p14="http://schemas.microsoft.com/office/powerpoint/2010/main" val="9584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867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John 4: 22-24 NASB 1995</a:t>
            </a:r>
          </a:p>
        </p:txBody>
      </p:sp>
      <p:sp>
        <p:nvSpPr>
          <p:cNvPr id="3" name="Content Placeholder 2"/>
          <p:cNvSpPr>
            <a:spLocks noGrp="1"/>
          </p:cNvSpPr>
          <p:nvPr>
            <p:ph sz="quarter" idx="13"/>
          </p:nvPr>
        </p:nvSpPr>
        <p:spPr>
          <a:xfrm>
            <a:off x="0" y="838200"/>
            <a:ext cx="12192000" cy="6019800"/>
          </a:xfrm>
        </p:spPr>
        <p:txBody>
          <a:bodyPr>
            <a:noAutofit/>
          </a:bodyPr>
          <a:lstStyle/>
          <a:p>
            <a:pPr marL="45720" indent="0">
              <a:buNone/>
            </a:pPr>
            <a:r>
              <a:rPr lang="en-US" sz="5700" b="1" i="1" baseline="30000" dirty="0"/>
              <a:t>22 </a:t>
            </a:r>
            <a:r>
              <a:rPr lang="en-US" sz="5700" i="1" dirty="0"/>
              <a:t>You worship what you do not know; we worship what we know, for salvation is from the Jews. </a:t>
            </a:r>
            <a:r>
              <a:rPr lang="en-US" sz="5700" b="1" i="1" baseline="30000" dirty="0"/>
              <a:t>23 </a:t>
            </a:r>
            <a:r>
              <a:rPr lang="en-US" sz="5700" i="1" dirty="0"/>
              <a:t>But an hour is coming, and now is, when the true worshipers will worship the Father in spirit and truth; </a:t>
            </a:r>
            <a:endParaRPr lang="en-US" sz="5700" dirty="0"/>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99500-9D05-31A8-AB0D-2B38540BC8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1190D6-5982-94CC-4CB3-6F863F39D323}"/>
              </a:ext>
            </a:extLst>
          </p:cNvPr>
          <p:cNvSpPr>
            <a:spLocks noGrp="1"/>
          </p:cNvSpPr>
          <p:nvPr>
            <p:ph sz="quarter" idx="13"/>
          </p:nvPr>
        </p:nvSpPr>
        <p:spPr>
          <a:xfrm>
            <a:off x="0" y="1371600"/>
            <a:ext cx="12192000" cy="5449330"/>
          </a:xfrm>
        </p:spPr>
        <p:txBody>
          <a:bodyPr>
            <a:noAutofit/>
          </a:bodyPr>
          <a:lstStyle/>
          <a:p>
            <a:pPr marL="45720" indent="0">
              <a:lnSpc>
                <a:spcPct val="80000"/>
              </a:lnSpc>
              <a:buClr>
                <a:srgbClr val="C00000"/>
              </a:buClr>
              <a:buNone/>
            </a:pPr>
            <a:r>
              <a:rPr lang="en-US" sz="5000" b="1" i="1" dirty="0">
                <a:effectLst>
                  <a:outerShdw blurRad="38100" dist="38100" dir="2700000" algn="tl">
                    <a:srgbClr val="000000">
                      <a:alpha val="43137"/>
                    </a:srgbClr>
                  </a:outerShdw>
                </a:effectLst>
              </a:rPr>
              <a:t>Matthew 26:26-28 NASB 1995</a:t>
            </a:r>
          </a:p>
          <a:p>
            <a:pPr marL="45720" indent="0">
              <a:lnSpc>
                <a:spcPct val="80000"/>
              </a:lnSpc>
              <a:buClr>
                <a:srgbClr val="C00000"/>
              </a:buClr>
              <a:buNone/>
            </a:pPr>
            <a:r>
              <a:rPr lang="en-US" sz="6000" b="1" i="1" baseline="30000" dirty="0"/>
              <a:t>26 </a:t>
            </a:r>
            <a:r>
              <a:rPr lang="en-US" sz="6000" i="1" dirty="0"/>
              <a:t>While they were eating, Jesus took some bread, and after a blessing, He broke it and gave it to the disciples, and said, “Take, eat; this is My body.” </a:t>
            </a:r>
            <a:endParaRPr lang="en-US" sz="6000" dirty="0"/>
          </a:p>
        </p:txBody>
      </p:sp>
      <p:sp>
        <p:nvSpPr>
          <p:cNvPr id="4" name="Title 3">
            <a:extLst>
              <a:ext uri="{FF2B5EF4-FFF2-40B4-BE49-F238E27FC236}">
                <a16:creationId xmlns:a16="http://schemas.microsoft.com/office/drawing/2014/main" id="{01834B72-F65E-DA6C-F91D-57464BE15D4B}"/>
              </a:ext>
            </a:extLst>
          </p:cNvPr>
          <p:cNvSpPr>
            <a:spLocks noGrp="1"/>
          </p:cNvSpPr>
          <p:nvPr>
            <p:ph type="title"/>
          </p:nvPr>
        </p:nvSpPr>
        <p:spPr>
          <a:xfrm>
            <a:off x="0" y="0"/>
            <a:ext cx="12192000" cy="12192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Item #4:  Communion</a:t>
            </a:r>
          </a:p>
        </p:txBody>
      </p:sp>
    </p:spTree>
    <p:extLst>
      <p:ext uri="{BB962C8B-B14F-4D97-AF65-F5344CB8AC3E}">
        <p14:creationId xmlns:p14="http://schemas.microsoft.com/office/powerpoint/2010/main" val="25039173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09BE2-3BED-08B1-AB6F-96A0D4E1B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7B8482-E1E7-3916-6812-6D801D4F8390}"/>
              </a:ext>
            </a:extLst>
          </p:cNvPr>
          <p:cNvSpPr>
            <a:spLocks noGrp="1"/>
          </p:cNvSpPr>
          <p:nvPr>
            <p:ph type="title"/>
          </p:nvPr>
        </p:nvSpPr>
        <p:spPr>
          <a:xfrm>
            <a:off x="0" y="3810"/>
            <a:ext cx="12192000" cy="12153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latin typeface="Trebuchet MS"/>
              </a:rPr>
              <a:t>Matthew 26:26-28 NASB 1995</a:t>
            </a:r>
          </a:p>
        </p:txBody>
      </p:sp>
      <p:sp>
        <p:nvSpPr>
          <p:cNvPr id="3" name="Content Placeholder 2">
            <a:extLst>
              <a:ext uri="{FF2B5EF4-FFF2-40B4-BE49-F238E27FC236}">
                <a16:creationId xmlns:a16="http://schemas.microsoft.com/office/drawing/2014/main" id="{7FCFD522-F4B5-72D8-018D-B566012C005B}"/>
              </a:ext>
            </a:extLst>
          </p:cNvPr>
          <p:cNvSpPr>
            <a:spLocks noGrp="1"/>
          </p:cNvSpPr>
          <p:nvPr>
            <p:ph sz="quarter" idx="13"/>
          </p:nvPr>
        </p:nvSpPr>
        <p:spPr>
          <a:xfrm>
            <a:off x="0" y="990600"/>
            <a:ext cx="12268200" cy="5863590"/>
          </a:xfrm>
        </p:spPr>
        <p:txBody>
          <a:bodyPr>
            <a:noAutofit/>
          </a:bodyPr>
          <a:lstStyle/>
          <a:p>
            <a:pPr marL="45720" indent="0">
              <a:buClr>
                <a:srgbClr val="A379BB">
                  <a:lumMod val="75000"/>
                </a:srgbClr>
              </a:buClr>
              <a:buNone/>
              <a:defRPr/>
            </a:pPr>
            <a:r>
              <a:rPr kumimoji="0" lang="en-US" sz="60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27 </a:t>
            </a:r>
            <a:r>
              <a:rPr kumimoji="0" lang="en-US" sz="60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when He had taken a cup and given thanks, He gave it to them, saying, “Drink from it, all of you; </a:t>
            </a:r>
            <a:r>
              <a:rPr kumimoji="0" lang="en-US" sz="60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28 </a:t>
            </a:r>
            <a:r>
              <a:rPr kumimoji="0" lang="en-US" sz="60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for this is My blood of the covenant, which is poured out for many for forgiveness of sins.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907529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4D66-297E-30C1-1F7D-478289A0E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3FAB9-AEC6-1E46-12BD-BB0D41E54CC8}"/>
              </a:ext>
            </a:extLst>
          </p:cNvPr>
          <p:cNvSpPr>
            <a:spLocks noGrp="1"/>
          </p:cNvSpPr>
          <p:nvPr>
            <p:ph type="title"/>
          </p:nvPr>
        </p:nvSpPr>
        <p:spPr>
          <a:xfrm>
            <a:off x="0" y="3810"/>
            <a:ext cx="12192000" cy="12153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Matthew 26:26-28 NASB 1995</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09AA666-7B58-6776-A75E-161FD2291974}"/>
              </a:ext>
            </a:extLst>
          </p:cNvPr>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60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29 </a:t>
            </a:r>
            <a:r>
              <a:rPr kumimoji="0" lang="en-US" sz="60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But I say to you, I will not drink of this fruit of the vine from now on until that day when I drink it new with you in My Father’s kingdom.”</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2184915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DAC7B-7013-0ACC-01BE-4635F5C3C62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677D0-E150-0E0C-3F20-15AE8A0930DC}"/>
              </a:ext>
            </a:extLst>
          </p:cNvPr>
          <p:cNvSpPr>
            <a:spLocks noGrp="1"/>
          </p:cNvSpPr>
          <p:nvPr>
            <p:ph sz="quarter" idx="13"/>
          </p:nvPr>
        </p:nvSpPr>
        <p:spPr>
          <a:xfrm>
            <a:off x="0" y="1295400"/>
            <a:ext cx="12192000" cy="5525530"/>
          </a:xfrm>
        </p:spPr>
        <p:txBody>
          <a:bodyPr>
            <a:noAutofit/>
          </a:bodyPr>
          <a:lstStyle/>
          <a:p>
            <a:pPr marL="45720" indent="0">
              <a:lnSpc>
                <a:spcPct val="80000"/>
              </a:lnSpc>
              <a:buClr>
                <a:srgbClr val="C00000"/>
              </a:buClr>
              <a:buNone/>
            </a:pPr>
            <a:r>
              <a:rPr lang="en-US" sz="5000" b="1" i="1" dirty="0">
                <a:effectLst>
                  <a:outerShdw blurRad="38100" dist="38100" dir="2700000" algn="tl">
                    <a:srgbClr val="000000">
                      <a:alpha val="43137"/>
                    </a:srgbClr>
                  </a:outerShdw>
                </a:effectLst>
              </a:rPr>
              <a:t>Colossians 1:24-27 NASB 1995</a:t>
            </a:r>
          </a:p>
          <a:p>
            <a:pPr marL="45720" indent="0">
              <a:lnSpc>
                <a:spcPct val="80000"/>
              </a:lnSpc>
              <a:buClr>
                <a:srgbClr val="C00000"/>
              </a:buClr>
              <a:buNone/>
            </a:pPr>
            <a:r>
              <a:rPr lang="en-US" sz="6000" b="1" i="1" baseline="30000" dirty="0"/>
              <a:t>24 </a:t>
            </a:r>
            <a:r>
              <a:rPr lang="en-US" sz="6000" i="1" dirty="0"/>
              <a:t>Now I rejoice in my sufferings for your sake, and in my flesh I do my share on behalf of His body, which is the church, in filling up what is lacking in Christ’s afflictions. afflictions. </a:t>
            </a:r>
            <a:endParaRPr lang="en-US" sz="6000" dirty="0"/>
          </a:p>
        </p:txBody>
      </p:sp>
      <p:sp>
        <p:nvSpPr>
          <p:cNvPr id="4" name="Title 3">
            <a:extLst>
              <a:ext uri="{FF2B5EF4-FFF2-40B4-BE49-F238E27FC236}">
                <a16:creationId xmlns:a16="http://schemas.microsoft.com/office/drawing/2014/main" id="{86BF3D8E-6FEB-080B-B7FB-BB91E52C0E5F}"/>
              </a:ext>
            </a:extLst>
          </p:cNvPr>
          <p:cNvSpPr>
            <a:spLocks noGrp="1"/>
          </p:cNvSpPr>
          <p:nvPr>
            <p:ph type="title"/>
          </p:nvPr>
        </p:nvSpPr>
        <p:spPr>
          <a:xfrm>
            <a:off x="0" y="0"/>
            <a:ext cx="12192000" cy="14478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Item #5:  Preaching</a:t>
            </a:r>
          </a:p>
        </p:txBody>
      </p:sp>
    </p:spTree>
    <p:extLst>
      <p:ext uri="{BB962C8B-B14F-4D97-AF65-F5344CB8AC3E}">
        <p14:creationId xmlns:p14="http://schemas.microsoft.com/office/powerpoint/2010/main" val="18924967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74805-F130-1E50-12A1-9D9587ED13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C3A1ED-B37C-9359-7B6F-8C6C54575102}"/>
              </a:ext>
            </a:extLst>
          </p:cNvPr>
          <p:cNvSpPr>
            <a:spLocks noGrp="1"/>
          </p:cNvSpPr>
          <p:nvPr>
            <p:ph type="title"/>
          </p:nvPr>
        </p:nvSpPr>
        <p:spPr>
          <a:xfrm>
            <a:off x="0" y="3810"/>
            <a:ext cx="12192000" cy="12153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latin typeface="Trebuchet MS"/>
              </a:rPr>
              <a:t>Colossians 1:24-27 NASB 1995</a:t>
            </a:r>
          </a:p>
        </p:txBody>
      </p:sp>
      <p:sp>
        <p:nvSpPr>
          <p:cNvPr id="3" name="Content Placeholder 2">
            <a:extLst>
              <a:ext uri="{FF2B5EF4-FFF2-40B4-BE49-F238E27FC236}">
                <a16:creationId xmlns:a16="http://schemas.microsoft.com/office/drawing/2014/main" id="{4F930D16-6B05-C407-0FFA-6FC7E48656A2}"/>
              </a:ext>
            </a:extLst>
          </p:cNvPr>
          <p:cNvSpPr>
            <a:spLocks noGrp="1"/>
          </p:cNvSpPr>
          <p:nvPr>
            <p:ph sz="quarter" idx="13"/>
          </p:nvPr>
        </p:nvSpPr>
        <p:spPr>
          <a:xfrm>
            <a:off x="0" y="990600"/>
            <a:ext cx="12192000" cy="5863590"/>
          </a:xfrm>
        </p:spPr>
        <p:txBody>
          <a:bodyPr>
            <a:noAutofit/>
          </a:bodyPr>
          <a:lstStyle/>
          <a:p>
            <a:pPr marL="45720" indent="0">
              <a:buClr>
                <a:srgbClr val="A379BB">
                  <a:lumMod val="75000"/>
                </a:srgbClr>
              </a:buClr>
              <a:buNone/>
              <a:defRPr/>
            </a:pPr>
            <a:r>
              <a:rPr kumimoji="0" lang="en-US" sz="60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25 </a:t>
            </a:r>
            <a:r>
              <a:rPr kumimoji="0" lang="en-US" sz="60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Of this church I was made a minister according to the stewardship from God bestowed on me for your benefit, so that I might fully carry out the preaching of the word of God, </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385931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EEC2A-9DC4-C30F-05C2-170DBF833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DBE584-2159-C721-5401-142F74059BA4}"/>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Colossians 1:24-27 NASB 1995</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5A30553-08AD-FA31-716C-E4666A3B412C}"/>
              </a:ext>
            </a:extLst>
          </p:cNvPr>
          <p:cNvSpPr>
            <a:spLocks noGrp="1"/>
          </p:cNvSpPr>
          <p:nvPr>
            <p:ph sz="quarter" idx="13"/>
          </p:nvPr>
        </p:nvSpPr>
        <p:spPr>
          <a:xfrm>
            <a:off x="0" y="1219200"/>
            <a:ext cx="12192000" cy="5638800"/>
          </a:xfrm>
        </p:spPr>
        <p:txBody>
          <a:bodyPr>
            <a:noAutofit/>
          </a:bodyPr>
          <a:lstStyle/>
          <a:p>
            <a:pPr marL="45720" indent="0">
              <a:buClr>
                <a:srgbClr val="A379BB">
                  <a:lumMod val="75000"/>
                </a:srgbClr>
              </a:buClr>
              <a:buNone/>
              <a:defRPr/>
            </a:pPr>
            <a:r>
              <a:rPr kumimoji="0" lang="en-US" sz="60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26 </a:t>
            </a:r>
            <a:r>
              <a:rPr kumimoji="0" lang="en-US" sz="60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that is, the mystery which has been hidden from the past ages and generations, but has now been manifested to His saints, </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961377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AF5F8-EDF9-D652-699F-A766A23C6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313614-2732-583C-5241-B89B8A610807}"/>
              </a:ext>
            </a:extLst>
          </p:cNvPr>
          <p:cNvSpPr>
            <a:spLocks noGrp="1"/>
          </p:cNvSpPr>
          <p:nvPr>
            <p:ph type="title"/>
          </p:nvPr>
        </p:nvSpPr>
        <p:spPr>
          <a:xfrm>
            <a:off x="0" y="3810"/>
            <a:ext cx="12192000" cy="9867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12:1-2 NASB 1995</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57C0668-24A7-94D8-49D1-60C0FEAA02D1}"/>
              </a:ext>
            </a:extLst>
          </p:cNvPr>
          <p:cNvSpPr>
            <a:spLocks noGrp="1"/>
          </p:cNvSpPr>
          <p:nvPr>
            <p:ph sz="quarter" idx="13"/>
          </p:nvPr>
        </p:nvSpPr>
        <p:spPr>
          <a:xfrm>
            <a:off x="0" y="990600"/>
            <a:ext cx="12192000" cy="5867400"/>
          </a:xfrm>
        </p:spPr>
        <p:txBody>
          <a:bodyPr>
            <a:noAutofit/>
          </a:bodyPr>
          <a:lstStyle/>
          <a:p>
            <a:pPr marL="45720" indent="0">
              <a:buNone/>
            </a:pPr>
            <a:r>
              <a:rPr lang="en-US" sz="6000" b="1" i="1" baseline="30000" dirty="0"/>
              <a:t>1</a:t>
            </a:r>
            <a:r>
              <a:rPr lang="en-US" sz="6000" b="1" i="1" dirty="0"/>
              <a:t> </a:t>
            </a:r>
            <a:r>
              <a:rPr lang="en-US" sz="6000" i="1" dirty="0"/>
              <a:t>Therefore I urge you, brethren, by the mercies of God, to present your bodies a living and holy sacrifice, acceptable to God, which is your spiritual service of worship. </a:t>
            </a:r>
            <a:endParaRPr lang="en-US" sz="6000" dirty="0"/>
          </a:p>
        </p:txBody>
      </p:sp>
    </p:spTree>
    <p:extLst>
      <p:ext uri="{BB962C8B-B14F-4D97-AF65-F5344CB8AC3E}">
        <p14:creationId xmlns:p14="http://schemas.microsoft.com/office/powerpoint/2010/main" val="22887425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7F990-338F-C9F8-E499-55964CD952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D52FA-CA43-A04A-937B-A14B980B635B}"/>
              </a:ext>
            </a:extLst>
          </p:cNvPr>
          <p:cNvSpPr>
            <a:spLocks noGrp="1"/>
          </p:cNvSpPr>
          <p:nvPr>
            <p:ph type="title"/>
          </p:nvPr>
        </p:nvSpPr>
        <p:spPr>
          <a:xfrm>
            <a:off x="0" y="3810"/>
            <a:ext cx="12192000" cy="9867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12:1-2 NASB 1995</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AFD88B4-6317-CD2A-508C-D49598FC46A1}"/>
              </a:ext>
            </a:extLst>
          </p:cNvPr>
          <p:cNvSpPr>
            <a:spLocks noGrp="1"/>
          </p:cNvSpPr>
          <p:nvPr>
            <p:ph sz="quarter" idx="13"/>
          </p:nvPr>
        </p:nvSpPr>
        <p:spPr>
          <a:xfrm>
            <a:off x="0" y="990600"/>
            <a:ext cx="12192000" cy="5863590"/>
          </a:xfrm>
        </p:spPr>
        <p:txBody>
          <a:bodyPr>
            <a:noAutofit/>
          </a:bodyPr>
          <a:lstStyle/>
          <a:p>
            <a:pPr marL="45720" indent="0">
              <a:buClr>
                <a:srgbClr val="A379BB">
                  <a:lumMod val="75000"/>
                </a:srgbClr>
              </a:buClr>
              <a:buNone/>
              <a:defRPr/>
            </a:pPr>
            <a:r>
              <a:rPr kumimoji="0" lang="en-US" sz="60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2 </a:t>
            </a:r>
            <a:r>
              <a:rPr kumimoji="0" lang="en-US" sz="60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do not be conformed to this world, but be transformed by the renewing of your mind, so that you may prove what the will of God is, that which is good and acceptable and perfect.</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159124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2607E-590A-741C-187B-B0EB738C3C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23563F-628D-86E8-011A-8B04E244327E}"/>
              </a:ext>
            </a:extLst>
          </p:cNvPr>
          <p:cNvSpPr>
            <a:spLocks noGrp="1"/>
          </p:cNvSpPr>
          <p:nvPr>
            <p:ph type="title"/>
          </p:nvPr>
        </p:nvSpPr>
        <p:spPr>
          <a:xfrm>
            <a:off x="0" y="0"/>
            <a:ext cx="12192000" cy="6858000"/>
          </a:xfrm>
        </p:spPr>
        <p:txBody>
          <a:bodyPr/>
          <a:lstStyle/>
          <a:p>
            <a:pPr marL="0" indent="0" algn="ctr">
              <a:buNone/>
            </a:pPr>
            <a:r>
              <a:rPr lang="en-US" sz="6600" i="1" dirty="0">
                <a:solidFill>
                  <a:srgbClr val="A50021"/>
                </a:solidFill>
                <a:effectLst>
                  <a:outerShdw blurRad="38100" dist="38100" dir="2700000" algn="tl">
                    <a:srgbClr val="000000">
                      <a:alpha val="43137"/>
                    </a:srgbClr>
                  </a:outerShdw>
                </a:effectLst>
                <a:ea typeface="+mn-ea"/>
                <a:cs typeface="+mn-cs"/>
              </a:rPr>
              <a:t>If we’re not presenting our bodies as a living sacrifice, then we’ve missed the spiritual service of worship, thereby not worshipping in Spirit and in truth.</a:t>
            </a:r>
            <a:endPar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16222775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0B1CC-A88C-3C28-93DA-943FB86AE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D40B2D-6495-4BC5-0091-E48A6F103922}"/>
              </a:ext>
            </a:extLst>
          </p:cNvPr>
          <p:cNvSpPr>
            <a:spLocks noGrp="1"/>
          </p:cNvSpPr>
          <p:nvPr>
            <p:ph type="title"/>
          </p:nvPr>
        </p:nvSpPr>
        <p:spPr>
          <a:xfrm>
            <a:off x="0" y="3810"/>
            <a:ext cx="12192000" cy="9867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1 Peter 2:21-24 NASB 1995</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373CBC7-5454-A1A1-0AFB-2F30608FC497}"/>
              </a:ext>
            </a:extLst>
          </p:cNvPr>
          <p:cNvSpPr>
            <a:spLocks noGrp="1"/>
          </p:cNvSpPr>
          <p:nvPr>
            <p:ph sz="quarter" idx="13"/>
          </p:nvPr>
        </p:nvSpPr>
        <p:spPr>
          <a:xfrm>
            <a:off x="0" y="990600"/>
            <a:ext cx="12192000" cy="5867400"/>
          </a:xfrm>
        </p:spPr>
        <p:txBody>
          <a:bodyPr>
            <a:noAutofit/>
          </a:bodyPr>
          <a:lstStyle/>
          <a:p>
            <a:pPr marL="45720" indent="0">
              <a:buNone/>
            </a:pPr>
            <a:r>
              <a:rPr lang="en-US" sz="5900" b="1" i="1" baseline="30000" dirty="0"/>
              <a:t>21 </a:t>
            </a:r>
            <a:r>
              <a:rPr lang="en-US" sz="5900" i="1" dirty="0"/>
              <a:t>For you have been called for this purpose, since Christ also suffered for you, leaving you an example for you to follow in His steps, </a:t>
            </a:r>
            <a:r>
              <a:rPr lang="en-US" sz="5900" b="1" i="1" baseline="30000" dirty="0"/>
              <a:t>22 </a:t>
            </a:r>
            <a:r>
              <a:rPr lang="en-US" sz="5900" i="1" dirty="0"/>
              <a:t>who committed no sin, nor was any deceit found in His mouth; </a:t>
            </a:r>
            <a:endParaRPr lang="en-US" sz="5900" dirty="0"/>
          </a:p>
        </p:txBody>
      </p:sp>
    </p:spTree>
    <p:extLst>
      <p:ext uri="{BB962C8B-B14F-4D97-AF65-F5344CB8AC3E}">
        <p14:creationId xmlns:p14="http://schemas.microsoft.com/office/powerpoint/2010/main" val="14485147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9989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4: 22-24 NASB 1995</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599"/>
            <a:ext cx="12192000" cy="5867402"/>
          </a:xfrm>
        </p:spPr>
        <p:txBody>
          <a:bodyPr>
            <a:noAutofit/>
          </a:bodyPr>
          <a:lstStyle/>
          <a:p>
            <a:pPr marL="45720" indent="0">
              <a:buNone/>
            </a:pPr>
            <a:r>
              <a:rPr kumimoji="0" lang="en-US" sz="57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for such people the Father seeks to be His worshipers.                   </a:t>
            </a:r>
          </a:p>
          <a:p>
            <a:pPr marL="45720" indent="0">
              <a:buNone/>
            </a:pPr>
            <a:r>
              <a:rPr kumimoji="0" lang="en-US" sz="57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24 </a:t>
            </a:r>
            <a:r>
              <a:rPr kumimoji="0" lang="en-US" sz="57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God is spirit, and those who worship Him must worship in spirit and truth.” </a:t>
            </a:r>
            <a:endParaRPr lang="en-US" sz="5700" dirty="0"/>
          </a:p>
        </p:txBody>
      </p:sp>
    </p:spTree>
    <p:extLst>
      <p:ext uri="{BB962C8B-B14F-4D97-AF65-F5344CB8AC3E}">
        <p14:creationId xmlns:p14="http://schemas.microsoft.com/office/powerpoint/2010/main" val="31412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7FC1C-EBE0-9286-6674-B47F4DB67F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44A398-C21E-9D84-B61A-552F9A13DBC2}"/>
              </a:ext>
            </a:extLst>
          </p:cNvPr>
          <p:cNvSpPr>
            <a:spLocks noGrp="1"/>
          </p:cNvSpPr>
          <p:nvPr>
            <p:ph type="title"/>
          </p:nvPr>
        </p:nvSpPr>
        <p:spPr>
          <a:xfrm>
            <a:off x="0" y="3810"/>
            <a:ext cx="12192000" cy="9867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1 Peter 2:21-24 NASB 1995</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661D302-A89C-22C1-D714-F9AC622603E9}"/>
              </a:ext>
            </a:extLst>
          </p:cNvPr>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59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23 </a:t>
            </a:r>
            <a:r>
              <a:rPr kumimoji="0" lang="en-US" sz="59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while being reviled, He did not revile in return; while suffering, He uttered no threats, but kept entrusting Himself to Him who judges righteously; </a:t>
            </a:r>
            <a:endParaRPr lang="en-US" sz="5900" dirty="0">
              <a:solidFill>
                <a:prstClr val="black">
                  <a:lumMod val="75000"/>
                  <a:lumOff val="25000"/>
                </a:prstClr>
              </a:solidFill>
              <a:latin typeface="Trebuchet MS"/>
            </a:endParaRPr>
          </a:p>
        </p:txBody>
      </p:sp>
    </p:spTree>
    <p:extLst>
      <p:ext uri="{BB962C8B-B14F-4D97-AF65-F5344CB8AC3E}">
        <p14:creationId xmlns:p14="http://schemas.microsoft.com/office/powerpoint/2010/main" val="1499837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8E277-CD95-16FC-1F52-54EE4B7B28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5D2C17-A1AC-54FB-FED1-D885A7508F35}"/>
              </a:ext>
            </a:extLst>
          </p:cNvPr>
          <p:cNvSpPr>
            <a:spLocks noGrp="1"/>
          </p:cNvSpPr>
          <p:nvPr>
            <p:ph type="title"/>
          </p:nvPr>
        </p:nvSpPr>
        <p:spPr>
          <a:xfrm>
            <a:off x="0" y="3810"/>
            <a:ext cx="12192000" cy="9867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1 Peter 2:21-24 NASB 1995</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C058238-563C-5166-8B15-E631C5759272}"/>
              </a:ext>
            </a:extLst>
          </p:cNvPr>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59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24 </a:t>
            </a:r>
            <a:r>
              <a:rPr kumimoji="0" lang="en-US" sz="59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He Himself bore our sins in His body on the cross, so that we might die to sin and live to righteousness; for by His wounds you were healed</a:t>
            </a:r>
            <a:r>
              <a:rPr kumimoji="0" lang="en-US" sz="59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t>
            </a:r>
            <a:endParaRPr lang="en-US" sz="5900" dirty="0">
              <a:solidFill>
                <a:prstClr val="black">
                  <a:lumMod val="75000"/>
                  <a:lumOff val="25000"/>
                </a:prstClr>
              </a:solidFill>
              <a:latin typeface="Trebuchet MS"/>
            </a:endParaRPr>
          </a:p>
        </p:txBody>
      </p:sp>
    </p:spTree>
    <p:extLst>
      <p:ext uri="{BB962C8B-B14F-4D97-AF65-F5344CB8AC3E}">
        <p14:creationId xmlns:p14="http://schemas.microsoft.com/office/powerpoint/2010/main" val="2831034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881C3-FEFB-E127-3DE1-06C67B2D3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C7A704-D987-4481-D274-28D3F8F28CF6}"/>
              </a:ext>
            </a:extLst>
          </p:cNvPr>
          <p:cNvSpPr>
            <a:spLocks noGrp="1"/>
          </p:cNvSpPr>
          <p:nvPr>
            <p:ph type="title"/>
          </p:nvPr>
        </p:nvSpPr>
        <p:spPr>
          <a:xfrm>
            <a:off x="0" y="3810"/>
            <a:ext cx="12192000" cy="9867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14:6 NASB 1995</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E08FF6C-2535-F1E7-5B8E-97B6EDC7EED7}"/>
              </a:ext>
            </a:extLst>
          </p:cNvPr>
          <p:cNvSpPr>
            <a:spLocks noGrp="1"/>
          </p:cNvSpPr>
          <p:nvPr>
            <p:ph sz="quarter" idx="13"/>
          </p:nvPr>
        </p:nvSpPr>
        <p:spPr>
          <a:xfrm>
            <a:off x="0" y="1219200"/>
            <a:ext cx="12192000" cy="5638800"/>
          </a:xfrm>
        </p:spPr>
        <p:txBody>
          <a:bodyPr>
            <a:noAutofit/>
          </a:bodyPr>
          <a:lstStyle/>
          <a:p>
            <a:pPr marL="45720" indent="0">
              <a:buClr>
                <a:srgbClr val="A379BB">
                  <a:lumMod val="75000"/>
                </a:srgbClr>
              </a:buClr>
              <a:buNone/>
              <a:defRPr/>
            </a:pPr>
            <a:r>
              <a:rPr lang="en-US" sz="7200" dirty="0">
                <a:solidFill>
                  <a:prstClr val="black">
                    <a:lumMod val="75000"/>
                    <a:lumOff val="25000"/>
                  </a:prstClr>
                </a:solidFill>
                <a:latin typeface="Trebuchet MS"/>
              </a:rPr>
              <a:t>Jesus said to him, “I am the way, and the truth, and the life; no one comes to the Father but through Me.</a:t>
            </a:r>
            <a:br>
              <a:rPr lang="en-US" sz="4400" dirty="0">
                <a:solidFill>
                  <a:prstClr val="black">
                    <a:lumMod val="75000"/>
                    <a:lumOff val="25000"/>
                  </a:prstClr>
                </a:solidFill>
              </a:rPr>
            </a:br>
            <a:br>
              <a:rPr lang="en-US" sz="4400" dirty="0"/>
            </a:br>
            <a:endParaRPr lang="en-US" sz="4400" dirty="0"/>
          </a:p>
        </p:txBody>
      </p:sp>
    </p:spTree>
    <p:extLst>
      <p:ext uri="{BB962C8B-B14F-4D97-AF65-F5344CB8AC3E}">
        <p14:creationId xmlns:p14="http://schemas.microsoft.com/office/powerpoint/2010/main" val="4284615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D7E75-C32E-D022-57EC-04729A68A8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908C2-4814-E556-BCB2-4FAD0362E5AF}"/>
              </a:ext>
            </a:extLst>
          </p:cNvPr>
          <p:cNvSpPr>
            <a:spLocks noGrp="1"/>
          </p:cNvSpPr>
          <p:nvPr>
            <p:ph type="title"/>
          </p:nvPr>
        </p:nvSpPr>
        <p:spPr>
          <a:xfrm>
            <a:off x="0" y="3810"/>
            <a:ext cx="12192000" cy="9867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3:3-5 NASB 1995</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77D0E84-E54D-C2CC-89A6-66595D93B024}"/>
              </a:ext>
            </a:extLst>
          </p:cNvPr>
          <p:cNvSpPr>
            <a:spLocks noGrp="1"/>
          </p:cNvSpPr>
          <p:nvPr>
            <p:ph sz="quarter" idx="13"/>
          </p:nvPr>
        </p:nvSpPr>
        <p:spPr>
          <a:xfrm>
            <a:off x="0" y="990600"/>
            <a:ext cx="12192000" cy="5867400"/>
          </a:xfrm>
        </p:spPr>
        <p:txBody>
          <a:bodyPr>
            <a:noAutofit/>
          </a:bodyPr>
          <a:lstStyle/>
          <a:p>
            <a:pPr marL="45720" indent="0">
              <a:buNone/>
            </a:pPr>
            <a:r>
              <a:rPr lang="en-US" sz="6600" dirty="0"/>
              <a:t> </a:t>
            </a:r>
            <a:r>
              <a:rPr lang="en-US" sz="6600" b="1" i="1" baseline="30000" dirty="0"/>
              <a:t>3 </a:t>
            </a:r>
            <a:r>
              <a:rPr lang="en-US" sz="6600" i="1" dirty="0"/>
              <a:t>Jesus answered and said to him, “Truly, truly, I say to you, unless one is born again he cannot see the kingdom of God.”</a:t>
            </a:r>
            <a:endParaRPr lang="en-US" sz="6600" dirty="0"/>
          </a:p>
        </p:txBody>
      </p:sp>
    </p:spTree>
    <p:extLst>
      <p:ext uri="{BB962C8B-B14F-4D97-AF65-F5344CB8AC3E}">
        <p14:creationId xmlns:p14="http://schemas.microsoft.com/office/powerpoint/2010/main" val="22224398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DCA32-A009-7FA0-F0BB-1944829718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37C4C-4D1E-0DCF-4D50-BAD78065CA6E}"/>
              </a:ext>
            </a:extLst>
          </p:cNvPr>
          <p:cNvSpPr>
            <a:spLocks noGrp="1"/>
          </p:cNvSpPr>
          <p:nvPr>
            <p:ph type="title"/>
          </p:nvPr>
        </p:nvSpPr>
        <p:spPr>
          <a:xfrm>
            <a:off x="0" y="3810"/>
            <a:ext cx="12192000" cy="9867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3:3-5 NASB 1995</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8840D74-0247-EEC0-933E-4C50C45C73DA}"/>
              </a:ext>
            </a:extLst>
          </p:cNvPr>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66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4 </a:t>
            </a:r>
            <a:r>
              <a:rPr kumimoji="0" lang="en-US" sz="66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Nicodemus said to Him, “How can a man be born when he is old? He cannot enter a second time into his mother’s womb and be born, can he?” </a:t>
            </a:r>
            <a:endParaRPr lang="en-US" sz="6600" dirty="0">
              <a:solidFill>
                <a:prstClr val="black">
                  <a:lumMod val="75000"/>
                  <a:lumOff val="25000"/>
                </a:prstClr>
              </a:solidFill>
              <a:latin typeface="Trebuchet MS"/>
            </a:endParaRPr>
          </a:p>
        </p:txBody>
      </p:sp>
    </p:spTree>
    <p:extLst>
      <p:ext uri="{BB962C8B-B14F-4D97-AF65-F5344CB8AC3E}">
        <p14:creationId xmlns:p14="http://schemas.microsoft.com/office/powerpoint/2010/main" val="2305211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4F758-D8B0-441A-82CA-21E9C2E55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05759-ABB0-62D2-C8FE-6B9134BBE768}"/>
              </a:ext>
            </a:extLst>
          </p:cNvPr>
          <p:cNvSpPr>
            <a:spLocks noGrp="1"/>
          </p:cNvSpPr>
          <p:nvPr>
            <p:ph type="title"/>
          </p:nvPr>
        </p:nvSpPr>
        <p:spPr>
          <a:xfrm>
            <a:off x="0" y="3810"/>
            <a:ext cx="12192000" cy="9867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3:3-5 NASB 1995</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7E7A8A8-571E-3FC6-FA4E-C5A0FE3AA731}"/>
              </a:ext>
            </a:extLst>
          </p:cNvPr>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66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5 </a:t>
            </a:r>
            <a:r>
              <a:rPr kumimoji="0" lang="en-US" sz="66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Jesus answered, “Truly, truly, I say to you, unless one is born of water and the Spirit he cannot enter into the kingdom of God.</a:t>
            </a:r>
            <a:endParaRPr lang="en-US" sz="6600" dirty="0">
              <a:solidFill>
                <a:prstClr val="black">
                  <a:lumMod val="75000"/>
                  <a:lumOff val="25000"/>
                </a:prstClr>
              </a:solidFill>
              <a:latin typeface="Trebuchet MS"/>
            </a:endParaRPr>
          </a:p>
        </p:txBody>
      </p:sp>
    </p:spTree>
    <p:extLst>
      <p:ext uri="{BB962C8B-B14F-4D97-AF65-F5344CB8AC3E}">
        <p14:creationId xmlns:p14="http://schemas.microsoft.com/office/powerpoint/2010/main" val="2459058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867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1:24-25 NASB 1995</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None/>
            </a:pPr>
            <a:r>
              <a:rPr lang="en-US" sz="6600" b="1" i="1" baseline="30000" dirty="0"/>
              <a:t>24 </a:t>
            </a:r>
            <a:r>
              <a:rPr lang="en-US" sz="6600" i="1" dirty="0"/>
              <a:t>Therefore God gave them over in the lusts of their hearts to impurity, so that their bodies would be dishonored among them. </a:t>
            </a:r>
            <a:endParaRPr lang="en-US" sz="6600" dirty="0"/>
          </a:p>
        </p:txBody>
      </p:sp>
    </p:spTree>
    <p:extLst>
      <p:ext uri="{BB962C8B-B14F-4D97-AF65-F5344CB8AC3E}">
        <p14:creationId xmlns:p14="http://schemas.microsoft.com/office/powerpoint/2010/main" val="23460020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6C91F-6495-2BEA-10B5-41E14DD9C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13634-098F-712B-556B-71CEF97B3BE2}"/>
              </a:ext>
            </a:extLst>
          </p:cNvPr>
          <p:cNvSpPr>
            <a:spLocks noGrp="1"/>
          </p:cNvSpPr>
          <p:nvPr>
            <p:ph type="title"/>
          </p:nvPr>
        </p:nvSpPr>
        <p:spPr>
          <a:xfrm>
            <a:off x="0" y="3810"/>
            <a:ext cx="12192000" cy="9867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1:24-25 NASB 1995</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2EC7070-EF9B-491F-AD8F-F4FC2ECE617E}"/>
              </a:ext>
            </a:extLst>
          </p:cNvPr>
          <p:cNvSpPr>
            <a:spLocks noGrp="1"/>
          </p:cNvSpPr>
          <p:nvPr>
            <p:ph sz="quarter" idx="13"/>
          </p:nvPr>
        </p:nvSpPr>
        <p:spPr>
          <a:xfrm>
            <a:off x="0" y="838200"/>
            <a:ext cx="12192000" cy="6019800"/>
          </a:xfrm>
        </p:spPr>
        <p:txBody>
          <a:bodyPr>
            <a:noAutofit/>
          </a:bodyPr>
          <a:lstStyle/>
          <a:p>
            <a:pPr marL="45720" indent="0">
              <a:buNone/>
            </a:pPr>
            <a:r>
              <a:rPr lang="en-US" sz="6600" b="1" i="1" baseline="30000" dirty="0"/>
              <a:t>25 </a:t>
            </a:r>
            <a:r>
              <a:rPr lang="en-US" sz="6600" i="1" dirty="0"/>
              <a:t>For they exchanged the truth of God for a lie, and worshiped and served the creature rather than the Creator, who is blessed forever. Amen.</a:t>
            </a:r>
            <a:endParaRPr lang="en-US" sz="6600" dirty="0"/>
          </a:p>
        </p:txBody>
      </p:sp>
    </p:spTree>
    <p:extLst>
      <p:ext uri="{BB962C8B-B14F-4D97-AF65-F5344CB8AC3E}">
        <p14:creationId xmlns:p14="http://schemas.microsoft.com/office/powerpoint/2010/main" val="49181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None/>
            </a:pPr>
            <a:r>
              <a:rPr lang="en-US" sz="7200" b="1" dirty="0">
                <a:solidFill>
                  <a:srgbClr val="A31D6A"/>
                </a:solidFill>
                <a:effectLst>
                  <a:outerShdw blurRad="38100" dist="38100" dir="2700000" algn="tl">
                    <a:srgbClr val="000000">
                      <a:alpha val="43137"/>
                    </a:srgbClr>
                  </a:outerShdw>
                </a:effectLst>
                <a:latin typeface="Calibri" panose="020F0502020204030204" pitchFamily="34" charset="0"/>
              </a:rPr>
              <a:t>Terms:</a:t>
            </a:r>
          </a:p>
          <a:p>
            <a:pPr marL="45720" indent="0">
              <a:buNone/>
            </a:pPr>
            <a:r>
              <a:rPr lang="en-US" sz="6000" b="1" i="1" dirty="0"/>
              <a:t>Worship</a:t>
            </a:r>
            <a:r>
              <a:rPr lang="en-US" sz="6000" dirty="0"/>
              <a:t> – proskuneo (pros-</a:t>
            </a:r>
            <a:r>
              <a:rPr lang="en-US" sz="6000" dirty="0" err="1"/>
              <a:t>koo</a:t>
            </a:r>
            <a:r>
              <a:rPr lang="en-US" sz="6000" dirty="0"/>
              <a:t>-</a:t>
            </a:r>
            <a:r>
              <a:rPr lang="en-US" sz="6000" dirty="0" err="1"/>
              <a:t>neh</a:t>
            </a:r>
            <a:r>
              <a:rPr lang="en-US" sz="6000" dirty="0"/>
              <a:t>-o) to make obeisance do reverence to.  It is used of an act of homage or reverence.</a:t>
            </a:r>
          </a:p>
        </p:txBody>
      </p:sp>
    </p:spTree>
    <p:extLst>
      <p:ext uri="{BB962C8B-B14F-4D97-AF65-F5344CB8AC3E}">
        <p14:creationId xmlns:p14="http://schemas.microsoft.com/office/powerpoint/2010/main" val="18513374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AB0A8-F5C4-D184-344F-9F302C32968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70DD1B-2A4A-818E-2038-941E456E5458}"/>
              </a:ext>
            </a:extLst>
          </p:cNvPr>
          <p:cNvSpPr>
            <a:spLocks noGrp="1"/>
          </p:cNvSpPr>
          <p:nvPr>
            <p:ph sz="quarter" idx="13"/>
          </p:nvPr>
        </p:nvSpPr>
        <p:spPr>
          <a:xfrm>
            <a:off x="0" y="0"/>
            <a:ext cx="12192000" cy="6858000"/>
          </a:xfrm>
        </p:spPr>
        <p:txBody>
          <a:bodyPr>
            <a:noAutofit/>
          </a:bodyPr>
          <a:lstStyle/>
          <a:p>
            <a:pPr marL="45720" indent="0">
              <a:buNone/>
            </a:pPr>
            <a:r>
              <a:rPr lang="en-US" sz="7200" b="1" dirty="0">
                <a:solidFill>
                  <a:srgbClr val="A31D6A"/>
                </a:solidFill>
                <a:effectLst>
                  <a:outerShdw blurRad="38100" dist="38100" dir="2700000" algn="tl">
                    <a:srgbClr val="000000">
                      <a:alpha val="43137"/>
                    </a:srgbClr>
                  </a:outerShdw>
                </a:effectLst>
                <a:latin typeface="Calibri" panose="020F0502020204030204" pitchFamily="34" charset="0"/>
              </a:rPr>
              <a:t>Terms:</a:t>
            </a:r>
          </a:p>
          <a:p>
            <a:pPr marL="45720" indent="0">
              <a:buNone/>
            </a:pPr>
            <a:r>
              <a:rPr lang="en-US" sz="6000" b="1" i="1" dirty="0"/>
              <a:t>Worshipper</a:t>
            </a:r>
            <a:r>
              <a:rPr lang="en-US" sz="6000" dirty="0"/>
              <a:t> –  </a:t>
            </a:r>
            <a:r>
              <a:rPr lang="en-US" sz="6000" dirty="0" err="1"/>
              <a:t>proskunetes</a:t>
            </a:r>
            <a:r>
              <a:rPr lang="en-US" sz="6000" dirty="0"/>
              <a:t> (pros-</a:t>
            </a:r>
            <a:r>
              <a:rPr lang="en-US" sz="6000" dirty="0" err="1"/>
              <a:t>koo</a:t>
            </a:r>
            <a:r>
              <a:rPr lang="en-US" sz="6000" dirty="0"/>
              <a:t>-nay-</a:t>
            </a:r>
            <a:r>
              <a:rPr lang="en-US" sz="6000" dirty="0" err="1"/>
              <a:t>tace</a:t>
            </a:r>
            <a:r>
              <a:rPr lang="en-US" sz="6000" dirty="0"/>
              <a:t>) an adorer.</a:t>
            </a:r>
          </a:p>
          <a:p>
            <a:pPr marL="45720" indent="0">
              <a:buNone/>
            </a:pPr>
            <a:endParaRPr lang="en-US" sz="4000" dirty="0"/>
          </a:p>
          <a:p>
            <a:pPr marL="45720" indent="0">
              <a:buNone/>
            </a:pPr>
            <a:r>
              <a:rPr lang="en-US" sz="6000" b="1" i="1" dirty="0"/>
              <a:t>Spirit</a:t>
            </a:r>
            <a:r>
              <a:rPr lang="en-US" sz="6000" dirty="0"/>
              <a:t> – pneuma (</a:t>
            </a:r>
            <a:r>
              <a:rPr lang="en-US" sz="6000" dirty="0" err="1"/>
              <a:t>pnyoo-mah</a:t>
            </a:r>
            <a:r>
              <a:rPr lang="en-US" sz="6000" dirty="0"/>
              <a:t>) the rational soul.</a:t>
            </a:r>
          </a:p>
        </p:txBody>
      </p:sp>
    </p:spTree>
    <p:extLst>
      <p:ext uri="{BB962C8B-B14F-4D97-AF65-F5344CB8AC3E}">
        <p14:creationId xmlns:p14="http://schemas.microsoft.com/office/powerpoint/2010/main" val="30378166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4C306-AB0F-8023-740B-D58901324F8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AE9E08-5D32-4226-5C82-5E6331EB51A2}"/>
              </a:ext>
            </a:extLst>
          </p:cNvPr>
          <p:cNvSpPr>
            <a:spLocks noGrp="1"/>
          </p:cNvSpPr>
          <p:nvPr>
            <p:ph sz="quarter" idx="13"/>
          </p:nvPr>
        </p:nvSpPr>
        <p:spPr>
          <a:xfrm>
            <a:off x="0" y="0"/>
            <a:ext cx="12192000" cy="6858000"/>
          </a:xfrm>
        </p:spPr>
        <p:txBody>
          <a:bodyPr>
            <a:noAutofit/>
          </a:bodyPr>
          <a:lstStyle/>
          <a:p>
            <a:pPr marL="45720" indent="0">
              <a:buNone/>
            </a:pPr>
            <a:r>
              <a:rPr lang="en-US" sz="7200" b="1" dirty="0">
                <a:solidFill>
                  <a:srgbClr val="A31D6A"/>
                </a:solidFill>
                <a:effectLst>
                  <a:outerShdw blurRad="38100" dist="38100" dir="2700000" algn="tl">
                    <a:srgbClr val="000000">
                      <a:alpha val="43137"/>
                    </a:srgbClr>
                  </a:outerShdw>
                </a:effectLst>
                <a:latin typeface="Calibri" panose="020F0502020204030204" pitchFamily="34" charset="0"/>
              </a:rPr>
              <a:t>Terms:</a:t>
            </a:r>
          </a:p>
          <a:p>
            <a:pPr marL="45720" indent="0">
              <a:buNone/>
            </a:pPr>
            <a:r>
              <a:rPr lang="en-US" sz="6000" b="1" i="1" dirty="0"/>
              <a:t>Truth</a:t>
            </a:r>
            <a:r>
              <a:rPr lang="en-US" sz="6000" dirty="0"/>
              <a:t> – aletheia (al-ay-</a:t>
            </a:r>
            <a:r>
              <a:rPr lang="en-US" sz="6000" dirty="0" err="1"/>
              <a:t>thi</a:t>
            </a:r>
            <a:r>
              <a:rPr lang="en-US" sz="6000" dirty="0"/>
              <a:t>-a)   truthfulness / truth not merely verbal, but sincerity and integrity of character.</a:t>
            </a:r>
          </a:p>
        </p:txBody>
      </p:sp>
    </p:spTree>
    <p:extLst>
      <p:ext uri="{BB962C8B-B14F-4D97-AF65-F5344CB8AC3E}">
        <p14:creationId xmlns:p14="http://schemas.microsoft.com/office/powerpoint/2010/main" val="2089786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447800"/>
            <a:ext cx="12192000" cy="5373130"/>
          </a:xfrm>
        </p:spPr>
        <p:txBody>
          <a:bodyPr>
            <a:noAutofit/>
          </a:bodyPr>
          <a:lstStyle/>
          <a:p>
            <a:pPr marL="45720" indent="0">
              <a:lnSpc>
                <a:spcPct val="80000"/>
              </a:lnSpc>
              <a:buClr>
                <a:srgbClr val="C00000"/>
              </a:buClr>
              <a:buNone/>
            </a:pPr>
            <a:r>
              <a:rPr lang="en-US" sz="5400" b="1" i="1" dirty="0">
                <a:effectLst>
                  <a:outerShdw blurRad="38100" dist="38100" dir="2700000" algn="tl">
                    <a:srgbClr val="000000">
                      <a:alpha val="43137"/>
                    </a:srgbClr>
                  </a:outerShdw>
                </a:effectLst>
              </a:rPr>
              <a:t>Items of Worship:</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Praying	</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Singing	</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Giving	</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Communion		</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Preaching	</a:t>
            </a:r>
          </a:p>
        </p:txBody>
      </p:sp>
      <p:sp>
        <p:nvSpPr>
          <p:cNvPr id="4" name="Title 3"/>
          <p:cNvSpPr>
            <a:spLocks noGrp="1"/>
          </p:cNvSpPr>
          <p:nvPr>
            <p:ph type="title"/>
          </p:nvPr>
        </p:nvSpPr>
        <p:spPr>
          <a:xfrm>
            <a:off x="0" y="0"/>
            <a:ext cx="12192000" cy="11430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Pleasing God in Worship</a:t>
            </a:r>
          </a:p>
        </p:txBody>
      </p:sp>
    </p:spTree>
    <p:extLst>
      <p:ext uri="{BB962C8B-B14F-4D97-AF65-F5344CB8AC3E}">
        <p14:creationId xmlns:p14="http://schemas.microsoft.com/office/powerpoint/2010/main" val="1253636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74</TotalTime>
  <Words>1404</Words>
  <Application>Microsoft Office PowerPoint</Application>
  <PresentationFormat>Widescreen</PresentationFormat>
  <Paragraphs>102</Paragraphs>
  <Slides>40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Calibri</vt:lpstr>
      <vt:lpstr>Franklin Gothic Medium</vt:lpstr>
      <vt:lpstr>Georgia</vt:lpstr>
      <vt:lpstr>Trebuchet MS</vt:lpstr>
      <vt:lpstr>Slipstream</vt:lpstr>
      <vt:lpstr>Pleasing God in</vt:lpstr>
      <vt:lpstr>John 4: 22-24 NASB 1995</vt:lpstr>
      <vt:lpstr>John 4: 22-24 NASB 1995</vt:lpstr>
      <vt:lpstr>Romans 1:24-25 NASB 1995</vt:lpstr>
      <vt:lpstr>Romans 1:24-25 NASB 1995</vt:lpstr>
      <vt:lpstr>PowerPoint Presentation</vt:lpstr>
      <vt:lpstr>PowerPoint Presentation</vt:lpstr>
      <vt:lpstr>PowerPoint Presentation</vt:lpstr>
      <vt:lpstr>Pleasing God in Worship</vt:lpstr>
      <vt:lpstr>item #1:  Praying</vt:lpstr>
      <vt:lpstr>Acts 1:13-14 NASB 1995</vt:lpstr>
      <vt:lpstr>Acts 1:13-14 NASB 1995</vt:lpstr>
      <vt:lpstr>Item #2:  Singing</vt:lpstr>
      <vt:lpstr>Ephesians 5:17-19 NASB 1995</vt:lpstr>
      <vt:lpstr>Ephesians 5:17-19 NASB 1995</vt:lpstr>
      <vt:lpstr>Item #3:  Giving</vt:lpstr>
      <vt:lpstr>2 Corinthians 9:5-8 NASB 1995</vt:lpstr>
      <vt:lpstr>2 Corinthians 9:5-8 NASB 1995</vt:lpstr>
      <vt:lpstr>2 Corinthians 9:5-8 NASB 1995</vt:lpstr>
      <vt:lpstr>Item #4:  Communion</vt:lpstr>
      <vt:lpstr>Matthew 26:26-28 NASB 1995</vt:lpstr>
      <vt:lpstr>Matthew 26:26-28 NASB 1995</vt:lpstr>
      <vt:lpstr>Item #5:  Preaching</vt:lpstr>
      <vt:lpstr>Colossians 1:24-27 NASB 1995</vt:lpstr>
      <vt:lpstr>Colossians 1:24-27 NASB 1995</vt:lpstr>
      <vt:lpstr>Romans 12:1-2 NASB 1995</vt:lpstr>
      <vt:lpstr>Romans 12:1-2 NASB 1995</vt:lpstr>
      <vt:lpstr>If we’re not presenting our bodies as a living sacrifice, then we’ve missed the spiritual service of worship, thereby not worshipping in Spirit and in truth.</vt:lpstr>
      <vt:lpstr>1 Peter 2:21-24 NASB 1995</vt:lpstr>
      <vt:lpstr>1 Peter 2:21-24 NASB 1995</vt:lpstr>
      <vt:lpstr>1 Peter 2:21-24 NASB 1995</vt:lpstr>
      <vt:lpstr>John 14:6 NASB 1995</vt:lpstr>
      <vt:lpstr>John 3:3-5 NASB 1995</vt:lpstr>
      <vt:lpstr>John 3:3-5 NASB 1995</vt:lpstr>
      <vt:lpstr>John 3:3-5 NASB 1995</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Stuart Fain</dc:creator>
  <cp:lastModifiedBy>Stuart Fain</cp:lastModifiedBy>
  <cp:revision>6</cp:revision>
  <dcterms:created xsi:type="dcterms:W3CDTF">2026-01-22T22:53:05Z</dcterms:created>
  <dcterms:modified xsi:type="dcterms:W3CDTF">2026-01-23T01:51:53Z</dcterms:modified>
</cp:coreProperties>
</file>